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10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9.png" Id="rId6" /><Relationship Type="http://schemas.openxmlformats.org/officeDocument/2006/relationships/image" Target="/ppt/media/image8.png" Id="rId5" /><Relationship Type="http://schemas.openxmlformats.org/officeDocument/2006/relationships/image" Target="/ppt/media/image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587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Disease Prediction System</a:t>
            </a:r>
            <a:b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</a:b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3C773-442D-3A28-9A22-BE046EF5373A}"/>
              </a:ext>
            </a:extLst>
          </p:cNvPr>
          <p:cNvSpPr txBox="1"/>
          <p:nvPr/>
        </p:nvSpPr>
        <p:spPr>
          <a:xfrm>
            <a:off x="4986778" y="7090955"/>
            <a:ext cx="408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Utkarsh Kumar Singh</a:t>
            </a:r>
            <a:br>
              <a:rPr lang="en-US" sz="2800" dirty="0"/>
            </a:br>
            <a:r>
              <a:rPr lang="en-US" sz="2800" dirty="0"/>
              <a:t>Shivank </a:t>
            </a:r>
            <a:r>
              <a:rPr lang="en-US" sz="2800" dirty="0" err="1"/>
              <a:t>Naruka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120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Conclusion: Towards a Healthier India with AI-Powered Prediction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799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AI-driven disease prediction systems are not just technological advancements; they are a vital step towards a healthier, more resilient India.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032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37974" y="406122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4085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Saving Lives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15559" y="4581049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Harnessing AI to predict diseases early is crucial for saving lives and significantly reducing the overall healthcare burden on the nation.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55776" y="40032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356027" y="406122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033611" y="4085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Revolutionising Care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033611" y="4581049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these systems into primary care can revolutionise early diagnosis and treatment, particularly in underserved and remote areas.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73828" y="40032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774079" y="406122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51663" y="40855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Investing in the Future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51663" y="4581049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strategic call to action to invest in scalable, accessible AI healthcare tools to secure a healthier future for all of India's citizens.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7653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Join us in building a future where every Indian has access to timely, life-saving medical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860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Urgent Need for Early Disease Prediction in India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6538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India faces a significant healthcare challenge with a rising burden of non-communicable diseases. Early and accurate diagnosis is critical, especially in rural areas where access to healthcare professionals is limited.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100632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7244" y="4100632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98959" y="4370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Rising CVD Mortality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865965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Cardiovascular diseases (CVDs) account for </a:t>
            </a:r>
            <a:r>
              <a:rPr lang="en-US" sz="18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28.1% of deaths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India, a figure that has sharply increased over the past three decades.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4100632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05293" y="4100632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97009" y="4370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Rural Healthcare Gaps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7009" y="4865965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Doctor shortages, delayed diagnoses, and limited access to preventive care plague rural healthcare systems, exacerbating disease progression.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4100632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03343" y="4100632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95059" y="4370427"/>
            <a:ext cx="29390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Preventive Care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4865965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detection through advanced prediction systems can drastically </a:t>
            </a:r>
            <a:r>
              <a:rPr lang="en-US" sz="18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morbidity and mortality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improving public health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407" y="462320"/>
            <a:ext cx="10566559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Machine Learning: The Game Changer in Disease Prediction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8407" y="1292900"/>
            <a:ext cx="134535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(ML) algorithms are revolutionising disease prediction by analysing vast datasets to identify health risks with unprecedented accuracy, ensuring timely interventions.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7" y="1940004"/>
            <a:ext cx="6521768" cy="65217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846" y="1902143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 algorithms are adept at processing complex medical data, including patient histories, genetic markers, and lifestyle factors, to predict disease onset.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7846" y="2591276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Proven success in heart disease prediction with </a:t>
            </a:r>
            <a:r>
              <a:rPr lang="en-US" sz="13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93.8% accuracy</a:t>
            </a: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using Random Forest models.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7846" y="3188018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Accessible via cloud platforms, enabling remote and rural healthcare screening initiatives across India.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7846" y="3784759"/>
            <a:ext cx="652176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Enhances diagnostic capabilities for conditions previously hard to detect early.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434578"/>
            <a:ext cx="10373082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Case Study: ML-Based Heart Disease Prediction in South India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53164" y="1215271"/>
            <a:ext cx="1352407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successful implementation of an ML-based prediction system in South India demonstrates its effectiveness in real-world clinical settings.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3164" y="1803797"/>
            <a:ext cx="185939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Metrics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53164" y="2194203"/>
            <a:ext cx="65692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Dataset: 1,670 anonymised patient records from a tertiary hospital.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164" y="2502218"/>
            <a:ext cx="65692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Model: Random Forest, accurately classifying </a:t>
            </a:r>
            <a:r>
              <a:rPr lang="en-US" sz="12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470 out of 501 cases</a:t>
            </a: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3164" y="2810232"/>
            <a:ext cx="65692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Sensitivity: 92.8%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3164" y="3118247"/>
            <a:ext cx="65692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Specificity: 94.6%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3164" y="3426262"/>
            <a:ext cx="65692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Positive Predictive Value: 94%</a:t>
            </a:r>
            <a:endParaRPr lang="en-US" sz="1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82" y="1823561"/>
            <a:ext cx="6569273" cy="656927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53164" y="8748355"/>
            <a:ext cx="1352407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has been deployed online, making it easily accessible for primary healthcare centres, significantly improving early diagnosis capabilities.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323" y="535424"/>
            <a:ext cx="9686568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Diverse Algorithms for Multi-Disease Prediction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80323" y="1495782"/>
            <a:ext cx="1326975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range of advanced ML algorithms are employed to tackle the complexity of predicting multiple diseases, each contributing unique strengths to the overall system.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3" y="2336363"/>
            <a:ext cx="485894" cy="4858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0323" y="3065145"/>
            <a:ext cx="248400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Support Vector Machine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0323" y="3467576"/>
            <a:ext cx="4261247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Effective for classification tasks, identifying patterns in patient data for accurate disease categorisation.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57" y="2336363"/>
            <a:ext cx="485894" cy="4858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84457" y="3065145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Decision Tree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184457" y="3467576"/>
            <a:ext cx="426136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interpretable models that map patient symptoms and characteristics to potential disease outcomes.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711" y="2336363"/>
            <a:ext cx="485894" cy="4858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8711" y="3065145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Naïve Bayes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688711" y="3467576"/>
            <a:ext cx="426136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Utilises probability for quick and efficient classification, particularly useful for initial risk assessments.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3" y="4789289"/>
            <a:ext cx="485894" cy="4858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0323" y="5518071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K-Nearest Neighbour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80323" y="5920502"/>
            <a:ext cx="4261247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Classifies patients based on similarity to known cases, enhancing precision in diagnosis.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457" y="4789289"/>
            <a:ext cx="485894" cy="48589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84457" y="5518071"/>
            <a:ext cx="258306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Artificial Neural Networks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5184457" y="5920502"/>
            <a:ext cx="426136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Mimics human brain functions to learn complex relationships, improving prediction for various chronic conditions.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680323" y="7072074"/>
            <a:ext cx="1326975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algorithms collectively predict diseases such as Diabetes, Breast Cancer, Parkinson’s, and Hypertension, with ongoing research combining them for enhanced reliability.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746284"/>
            <a:ext cx="11709797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Designing a Disease Prediction System for Rural India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35211" y="1784033"/>
            <a:ext cx="1315997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Tailoring a disease prediction system for rural India requires innovative solutions to overcome specific infrastructure and data challenges.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211" y="2356247"/>
            <a:ext cx="2193250" cy="1526977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684139" y="2935129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38488" y="2566273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Addressing Data Gaps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138488" y="3001208"/>
            <a:ext cx="10546675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Utilise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latent factor models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reconstruct and infer missing data, ensuring comprehensive analysis despite incomplete records.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3033474" y="3873698"/>
            <a:ext cx="10756702" cy="11430"/>
          </a:xfrm>
          <a:prstGeom prst="roundRect">
            <a:avLst>
              <a:gd name="adj" fmla="val 275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35211" y="3988237"/>
            <a:ext cx="4386620" cy="1526977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780824" y="4567118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31857" y="4198263"/>
            <a:ext cx="250400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Integrating Data Types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31857" y="4633198"/>
            <a:ext cx="8353306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CNN-based models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seamlessly integrate structured clinical data with unstructured textual medical records for holistic patient insights.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5226844" y="5505688"/>
            <a:ext cx="8563332" cy="11430"/>
          </a:xfrm>
          <a:prstGeom prst="roundRect">
            <a:avLst>
              <a:gd name="adj" fmla="val 275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735211" y="5620226"/>
            <a:ext cx="6579989" cy="1862971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3877508" y="6367105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25226" y="5830253"/>
            <a:ext cx="290119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Overcoming Infrastructure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525226" y="6265188"/>
            <a:ext cx="6159937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systems compatible with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healthcare infrastructure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diverse regional disease patterns, ensuring applicability across varied rural settings.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407" y="462320"/>
            <a:ext cx="10778490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Innovations: Deep Learning &amp; Large Language Models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8407" y="1292900"/>
            <a:ext cx="134535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next frontier in disease prediction involves leveraging Deep Learning and Large Language Models for proactive public health responses and epidemic forecasting.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8407" y="1902143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integrating historical disease data with climatic and environmental information, these advanced models can forecast infectious disease outbreaks with remarkable accuracy.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8407" y="2591276"/>
            <a:ext cx="652176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Deep learning models significantly enhance the </a:t>
            </a:r>
            <a:r>
              <a:rPr lang="en-US" sz="13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speed and precision</a:t>
            </a: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predictions.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8407" y="2919055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Potential to accurately predict epidemic severity, enabling timely and targeted interventions.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8407" y="3515797"/>
            <a:ext cx="6521768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Assists health authorities in </a:t>
            </a:r>
            <a:r>
              <a:rPr lang="en-US" sz="13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proactive public health management</a:t>
            </a: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mitigating widespread impact.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6" y="1940004"/>
            <a:ext cx="6521768" cy="6521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763429"/>
            <a:ext cx="1087254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Practical Features of a Health Prediction System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618" y="1828800"/>
            <a:ext cx="131211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user-friendly and robust health prediction system designed for seamless integration into existing healthcare workflows.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4618" y="2739628"/>
            <a:ext cx="6452711" cy="1921312"/>
          </a:xfrm>
          <a:prstGeom prst="roundRect">
            <a:avLst>
              <a:gd name="adj" fmla="val 761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54618" y="2709148"/>
            <a:ext cx="6452711" cy="121920"/>
          </a:xfrm>
          <a:prstGeom prst="roundRect">
            <a:avLst>
              <a:gd name="adj" fmla="val 2652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657540" y="2416254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851612" y="2577941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00720" y="3278624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Access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00720" y="3724989"/>
            <a:ext cx="59605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Patient and doctor registration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secure login ensures data privacy and controlled access to sensitive health information.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2952" y="2739628"/>
            <a:ext cx="6452830" cy="1921312"/>
          </a:xfrm>
          <a:prstGeom prst="roundRect">
            <a:avLst>
              <a:gd name="adj" fmla="val 761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422952" y="2709148"/>
            <a:ext cx="6452830" cy="121920"/>
          </a:xfrm>
          <a:prstGeom prst="roundRect">
            <a:avLst>
              <a:gd name="adj" fmla="val 2652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10325874" y="2416254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519946" y="2577941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69054" y="3278624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Symptom Input &amp; Risk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69054" y="3724989"/>
            <a:ext cx="59606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Intuitive interface for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symptom input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leading to instant, AI-driven disease risk prediction, guiding initial assessments.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4618" y="5199936"/>
            <a:ext cx="6452711" cy="2266236"/>
          </a:xfrm>
          <a:prstGeom prst="roundRect">
            <a:avLst>
              <a:gd name="adj" fmla="val 6456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54618" y="5169456"/>
            <a:ext cx="6452711" cy="121920"/>
          </a:xfrm>
          <a:prstGeom prst="roundRect">
            <a:avLst>
              <a:gd name="adj" fmla="val 2652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3657540" y="4876562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851612" y="5038249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000720" y="5738932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Doctor Review &amp; Rx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000720" y="6185297"/>
            <a:ext cx="59605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Dedicated module for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doctor review and final diagnosis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complete with medicine suggestions and treatment protocols.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22952" y="5199936"/>
            <a:ext cx="6452830" cy="2266236"/>
          </a:xfrm>
          <a:prstGeom prst="roundRect">
            <a:avLst>
              <a:gd name="adj" fmla="val 6456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422952" y="5169456"/>
            <a:ext cx="6452830" cy="121920"/>
          </a:xfrm>
          <a:prstGeom prst="roundRect">
            <a:avLst>
              <a:gd name="adj" fmla="val 2652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10325874" y="4876562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10519946" y="5038249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69054" y="5738932"/>
            <a:ext cx="274105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Telehealth &amp; Emergency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669054" y="6185297"/>
            <a:ext cx="5960626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Optional </a:t>
            </a:r>
            <a:r>
              <a:rPr lang="en-US" sz="16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video consultations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and location tracking for emergencies, enhancing accessibility and critical response times.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2813"/>
            <a:ext cx="13098066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 on Indian Healthcare: Economic and Social Benefits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167" y="2328148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AI-powered disease prediction systems yields substantial economic savings and fosters social equity by expanding healthcare access.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6167" y="3274933"/>
            <a:ext cx="13098066" cy="4351734"/>
          </a:xfrm>
          <a:prstGeom prst="roundRect">
            <a:avLst>
              <a:gd name="adj" fmla="val 7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73787" y="3282553"/>
            <a:ext cx="13082826" cy="16790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92624" y="3421499"/>
            <a:ext cx="60999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Economic Savings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7847" y="3421499"/>
            <a:ext cx="6099929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diagnosis significantly reduces treatment costs and mitigates lost wages. For instance, a single heart disease episode can cost a family upwards of Rs. 11,000, which is substantially reduced with early intervention.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73787" y="4961573"/>
            <a:ext cx="130828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992624" y="5100518"/>
            <a:ext cx="60999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Access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7847" y="5100518"/>
            <a:ext cx="6099929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Extends crucial healthcare services to underserved rural populations, bridging the gap in diagnostic capabilities and preventive care where it’s most needed.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3787" y="6290310"/>
            <a:ext cx="130828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92624" y="6429256"/>
            <a:ext cx="60999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Policy Alignment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7847" y="6429256"/>
            <a:ext cx="6099929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Directly supports government initiatives aimed at providing affordable, accessible, and preventive healthcare solutions to all citizens, aligning with national health goals.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1015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Red Hat Text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UTKARSH KUMAR SINGH</cp:lastModifiedBy>
  <cp:revision>2</cp:revision>
  <dcterms:created xsi:type="dcterms:W3CDTF">2025-08-12T13:52:08Z</dcterms:created>
  <dcterms:modified xsi:type="dcterms:W3CDTF">2025-08-12T13:55:00Z</dcterms:modified>
</cp:coreProperties>
</file>